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08" r:id="rId2"/>
    <p:sldId id="335" r:id="rId3"/>
    <p:sldId id="309" r:id="rId4"/>
    <p:sldId id="336" r:id="rId5"/>
    <p:sldId id="337" r:id="rId6"/>
    <p:sldId id="338" r:id="rId7"/>
    <p:sldId id="339" r:id="rId8"/>
    <p:sldId id="342" r:id="rId9"/>
    <p:sldId id="340" r:id="rId10"/>
    <p:sldId id="343" r:id="rId11"/>
    <p:sldId id="344" r:id="rId12"/>
    <p:sldId id="326" r:id="rId13"/>
    <p:sldId id="345" r:id="rId14"/>
    <p:sldId id="347" r:id="rId15"/>
    <p:sldId id="348" r:id="rId16"/>
    <p:sldId id="349" r:id="rId17"/>
    <p:sldId id="350" r:id="rId18"/>
    <p:sldId id="35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D1496"/>
    <a:srgbClr val="FE230C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5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BB97DC09-01FF-4EE7-BB38-AEB11AE1189F}" type="datetimeFigureOut">
              <a:rPr lang="zh-CN" altLang="en-US"/>
              <a:pPr>
                <a:defRPr/>
              </a:pPr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6793F17C-83E9-4A37-BA57-9AEFB8B2A8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35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167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FA38-EAF5-41DE-A6DF-61D218D9235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F1980-15E3-4840-B590-BCD9894907D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2057400" indent="-228600">
              <a:buFont typeface="Wingdings" pitchFamily="2" charset="2"/>
              <a:buChar char="ü"/>
              <a:defRPr lang="zh-CN" altLang="en-US" sz="2400" dirty="0">
                <a:solidFill>
                  <a:srgbClr val="0000FF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B812B-10B1-45E6-A10B-6A99ADB0F69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C1129-5E16-46AF-8549-EC06688D241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55F7B-62D6-47EA-917E-53981B490FD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E1C42-434A-4D53-8C30-E831A51EB3C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E5DA7-6946-419E-AFF6-EEB56726F1D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15A70-2DF7-4B88-A51B-305475185F9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5C92F-3F73-4396-A3EB-052E8CE9261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6B1E-A09B-4B0F-A7BD-A4F4CE0816F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75"/>
            <a:ext cx="86106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7039E73-18DB-4BFA-B83A-52AE4055149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75" y="28575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400">
          <a:solidFill>
            <a:srgbClr val="0000FF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4248150" cy="2286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ea typeface="宋体" pitchFamily="2" charset="-122"/>
              </a:rPr>
              <a:t>第五章 </a:t>
            </a:r>
            <a:r>
              <a:rPr lang="en-US" altLang="zh-CN" dirty="0" smtClean="0">
                <a:ea typeface="宋体" pitchFamily="2" charset="-122"/>
              </a:rPr>
              <a:t> </a:t>
            </a:r>
            <a:br>
              <a:rPr lang="en-US" altLang="zh-CN" dirty="0" smtClean="0">
                <a:ea typeface="宋体" pitchFamily="2" charset="-122"/>
              </a:rPr>
            </a:br>
            <a:r>
              <a:rPr lang="zh-CN" altLang="en-US" dirty="0" smtClean="0">
                <a:ea typeface="宋体" pitchFamily="2" charset="-122"/>
              </a:rPr>
              <a:t>实验室检查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二、标本的采集与</a:t>
            </a:r>
            <a:r>
              <a:rPr lang="zh-CN" altLang="zh-CN" dirty="0" smtClean="0"/>
              <a:t>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血液标本</a:t>
            </a:r>
            <a:endParaRPr lang="en-US" altLang="zh-CN" dirty="0" smtClean="0"/>
          </a:p>
          <a:p>
            <a:pPr lvl="1"/>
            <a:r>
              <a:rPr lang="zh-CN" altLang="en-US" dirty="0"/>
              <a:t>血液标本的</a:t>
            </a:r>
            <a:r>
              <a:rPr lang="zh-CN" altLang="en-US" dirty="0" smtClean="0"/>
              <a:t>类型</a:t>
            </a:r>
            <a:endParaRPr lang="en-US" altLang="zh-CN" dirty="0" smtClean="0"/>
          </a:p>
          <a:p>
            <a:pPr lvl="2" eaLnBrk="1" hangingPunct="1">
              <a:lnSpc>
                <a:spcPct val="90000"/>
              </a:lnSpc>
            </a:pPr>
            <a:r>
              <a:rPr lang="zh-CN" altLang="en-US" dirty="0"/>
              <a:t>全血</a:t>
            </a:r>
          </a:p>
          <a:p>
            <a:pPr lvl="3" eaLnBrk="1" hangingPunct="1">
              <a:lnSpc>
                <a:spcPct val="90000"/>
              </a:lnSpc>
            </a:pPr>
            <a:r>
              <a:rPr lang="zh-CN" altLang="en-US" dirty="0"/>
              <a:t>加抗凝剂</a:t>
            </a:r>
          </a:p>
          <a:p>
            <a:pPr lvl="3" eaLnBrk="1" hangingPunct="1">
              <a:lnSpc>
                <a:spcPct val="90000"/>
              </a:lnSpc>
            </a:pPr>
            <a:r>
              <a:rPr lang="zh-CN" altLang="en-US" dirty="0" smtClean="0"/>
              <a:t>主要用于血细胞</a:t>
            </a:r>
            <a:r>
              <a:rPr lang="zh-CN" altLang="en-US" dirty="0"/>
              <a:t>成分</a:t>
            </a:r>
          </a:p>
          <a:p>
            <a:pPr lvl="2" eaLnBrk="1" hangingPunct="1">
              <a:lnSpc>
                <a:spcPct val="90000"/>
              </a:lnSpc>
            </a:pPr>
            <a:r>
              <a:rPr lang="zh-CN" altLang="en-US" dirty="0"/>
              <a:t>血浆</a:t>
            </a:r>
          </a:p>
          <a:p>
            <a:pPr lvl="3" eaLnBrk="1" hangingPunct="1">
              <a:lnSpc>
                <a:spcPct val="90000"/>
              </a:lnSpc>
            </a:pPr>
            <a:r>
              <a:rPr lang="zh-CN" altLang="en-US" dirty="0"/>
              <a:t>加抗凝剂，无血细胞</a:t>
            </a:r>
          </a:p>
          <a:p>
            <a:pPr lvl="3" eaLnBrk="1" hangingPunct="1">
              <a:lnSpc>
                <a:spcPct val="90000"/>
              </a:lnSpc>
            </a:pPr>
            <a:r>
              <a:rPr lang="zh-CN" altLang="en-US" dirty="0"/>
              <a:t>主要</a:t>
            </a:r>
            <a:r>
              <a:rPr lang="zh-CN" altLang="en-US" dirty="0" smtClean="0"/>
              <a:t>用于凝血因子</a:t>
            </a:r>
            <a:r>
              <a:rPr lang="zh-CN" altLang="en-US" dirty="0"/>
              <a:t>和临床化学检查</a:t>
            </a:r>
          </a:p>
          <a:p>
            <a:pPr lvl="2" eaLnBrk="1" hangingPunct="1">
              <a:lnSpc>
                <a:spcPct val="90000"/>
              </a:lnSpc>
            </a:pPr>
            <a:r>
              <a:rPr lang="zh-CN" altLang="en-US" dirty="0"/>
              <a:t>血清</a:t>
            </a:r>
          </a:p>
          <a:p>
            <a:pPr lvl="3" eaLnBrk="1" hangingPunct="1">
              <a:lnSpc>
                <a:spcPct val="90000"/>
              </a:lnSpc>
            </a:pPr>
            <a:r>
              <a:rPr lang="zh-CN" altLang="en-US" dirty="0"/>
              <a:t>不加抗凝剂</a:t>
            </a:r>
          </a:p>
          <a:p>
            <a:pPr lvl="3" eaLnBrk="1" hangingPunct="1">
              <a:lnSpc>
                <a:spcPct val="90000"/>
              </a:lnSpc>
            </a:pPr>
            <a:r>
              <a:rPr lang="zh-CN" altLang="en-US" dirty="0"/>
              <a:t>主要</a:t>
            </a:r>
            <a:r>
              <a:rPr lang="zh-CN" altLang="en-US" dirty="0" smtClean="0"/>
              <a:t>用于临床</a:t>
            </a:r>
            <a:r>
              <a:rPr lang="zh-CN" altLang="en-US" dirty="0"/>
              <a:t>化学和免疫学检查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24_2_0933ad808a9284a"/>
          <p:cNvPicPr>
            <a:picLocks noChangeAspect="1" noChangeArrowheads="1"/>
          </p:cNvPicPr>
          <p:nvPr/>
        </p:nvPicPr>
        <p:blipFill rotWithShape="1">
          <a:blip r:embed="rId2" cstate="print"/>
          <a:srcRect l="5791" t="3662" r="5192"/>
          <a:stretch/>
        </p:blipFill>
        <p:spPr bwMode="auto">
          <a:xfrm>
            <a:off x="7020272" y="1268760"/>
            <a:ext cx="2123728" cy="297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3951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二、标本的采集与处理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采血部位</a:t>
            </a:r>
            <a:endParaRPr lang="en-US" altLang="zh-CN" dirty="0" smtClean="0"/>
          </a:p>
          <a:p>
            <a:pPr lvl="2"/>
            <a:r>
              <a:rPr lang="zh-CN" altLang="en-US" dirty="0"/>
              <a:t>静脉</a:t>
            </a:r>
            <a:r>
              <a:rPr lang="zh-CN" altLang="en-US" dirty="0" smtClean="0"/>
              <a:t>采血</a:t>
            </a:r>
            <a:r>
              <a:rPr lang="en-US" altLang="zh-CN" dirty="0" smtClean="0"/>
              <a:t>——</a:t>
            </a:r>
            <a:r>
              <a:rPr lang="zh-CN" altLang="en-US" dirty="0" smtClean="0">
                <a:solidFill>
                  <a:srgbClr val="0000FF"/>
                </a:solidFill>
              </a:rPr>
              <a:t>最</a:t>
            </a:r>
            <a:r>
              <a:rPr lang="zh-CN" altLang="en-US" dirty="0">
                <a:solidFill>
                  <a:srgbClr val="0000FF"/>
                </a:solidFill>
              </a:rPr>
              <a:t>常用采血方法</a:t>
            </a:r>
          </a:p>
          <a:p>
            <a:pPr lvl="3"/>
            <a:r>
              <a:rPr lang="zh-CN" altLang="en-US" sz="2400" dirty="0" smtClean="0"/>
              <a:t>成人：常用</a:t>
            </a:r>
            <a:r>
              <a:rPr lang="zh-CN" altLang="en-US" sz="2400" dirty="0"/>
              <a:t>肘部静脉、腕部或踝部等处</a:t>
            </a:r>
            <a:r>
              <a:rPr lang="zh-CN" altLang="en-US" sz="2400" dirty="0" smtClean="0"/>
              <a:t>静脉</a:t>
            </a:r>
            <a:endParaRPr lang="zh-CN" altLang="en-US" sz="2400" dirty="0"/>
          </a:p>
          <a:p>
            <a:pPr lvl="3"/>
            <a:r>
              <a:rPr lang="zh-CN" altLang="en-US" sz="2400" dirty="0" smtClean="0"/>
              <a:t>幼儿：可于颈外静脉</a:t>
            </a:r>
            <a:r>
              <a:rPr lang="zh-CN" altLang="en-US" sz="2400" dirty="0"/>
              <a:t>采血</a:t>
            </a:r>
          </a:p>
          <a:p>
            <a:pPr lvl="2"/>
            <a:r>
              <a:rPr lang="zh-CN" altLang="en-US" dirty="0"/>
              <a:t>动脉采血</a:t>
            </a:r>
          </a:p>
          <a:p>
            <a:pPr lvl="3"/>
            <a:r>
              <a:rPr lang="zh-CN" altLang="en-US" sz="2400" dirty="0" smtClean="0"/>
              <a:t>主要用于血气分析：需要空气</a:t>
            </a:r>
            <a:r>
              <a:rPr lang="zh-CN" altLang="en-US" sz="2400" dirty="0"/>
              <a:t>隔离</a:t>
            </a:r>
          </a:p>
          <a:p>
            <a:pPr lvl="3"/>
            <a:r>
              <a:rPr lang="zh-CN" altLang="en-US" sz="2400" dirty="0" smtClean="0"/>
              <a:t>常用部位：肱动脉</a:t>
            </a:r>
            <a:r>
              <a:rPr lang="zh-CN" altLang="en-US" sz="2400" dirty="0"/>
              <a:t>、桡动脉、股动脉</a:t>
            </a:r>
            <a:endParaRPr lang="en-US" altLang="zh-CN" dirty="0"/>
          </a:p>
          <a:p>
            <a:pPr lvl="2"/>
            <a:r>
              <a:rPr lang="zh-CN" altLang="en-US" dirty="0"/>
              <a:t>毛细血管采血</a:t>
            </a:r>
          </a:p>
          <a:p>
            <a:pPr lvl="3"/>
            <a:r>
              <a:rPr lang="zh-CN" altLang="en-US" sz="2400" dirty="0"/>
              <a:t>适用于仅需微量血液的实验或婴幼儿</a:t>
            </a:r>
          </a:p>
          <a:p>
            <a:pPr lvl="3"/>
            <a:r>
              <a:rPr lang="zh-CN" altLang="en-US" sz="2400" dirty="0"/>
              <a:t>常用</a:t>
            </a:r>
            <a:r>
              <a:rPr lang="zh-CN" altLang="en-US" sz="2400" dirty="0" smtClean="0"/>
              <a:t>部位：手指、耳垂</a:t>
            </a:r>
            <a:r>
              <a:rPr lang="zh-CN" altLang="en-US" sz="2400" dirty="0"/>
              <a:t>，婴幼儿可用足</a:t>
            </a:r>
            <a:r>
              <a:rPr lang="zh-CN" altLang="en-US" sz="2400" dirty="0" smtClean="0"/>
              <a:t>跟</a:t>
            </a:r>
            <a:endParaRPr lang="en-US" altLang="zh-CN" sz="2400" dirty="0" smtClean="0"/>
          </a:p>
          <a:p>
            <a:pPr lvl="3"/>
            <a:r>
              <a:rPr lang="zh-CN" altLang="en-US" sz="2400" dirty="0"/>
              <a:t>易发生溶血、凝血和混入组织液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cai2x"/>
          <p:cNvPicPr>
            <a:picLocks noChangeAspect="1" noChangeArrowheads="1"/>
          </p:cNvPicPr>
          <p:nvPr/>
        </p:nvPicPr>
        <p:blipFill rotWithShape="1">
          <a:blip r:embed="rId2" cstate="print"/>
          <a:srcRect t="48199" r="50000"/>
          <a:stretch/>
        </p:blipFill>
        <p:spPr bwMode="auto">
          <a:xfrm>
            <a:off x="7489669" y="4653136"/>
            <a:ext cx="1619672" cy="16210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2_2007060109502676"/>
          <p:cNvPicPr>
            <a:picLocks noChangeAspect="1" noChangeArrowheads="1"/>
          </p:cNvPicPr>
          <p:nvPr/>
        </p:nvPicPr>
        <p:blipFill rotWithShape="1">
          <a:blip r:embed="rId3" cstate="print"/>
          <a:srcRect t="3527" r="23176" b="12980"/>
          <a:stretch/>
        </p:blipFill>
        <p:spPr bwMode="auto">
          <a:xfrm>
            <a:off x="7164288" y="2636912"/>
            <a:ext cx="1945053" cy="181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3748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dirty="0"/>
              <a:t>二、标本的采集与处理</a:t>
            </a:r>
            <a:endParaRPr lang="zh-CN" alt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zh-CN" altLang="zh-CN" dirty="0"/>
              <a:t>采集时间</a:t>
            </a:r>
          </a:p>
          <a:p>
            <a:pPr lvl="2"/>
            <a:r>
              <a:rPr lang="zh-CN" altLang="zh-CN" dirty="0"/>
              <a:t>空腹</a:t>
            </a:r>
            <a:r>
              <a:rPr lang="zh-CN" altLang="zh-CN" dirty="0" smtClean="0"/>
              <a:t>采血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禁食</a:t>
            </a:r>
            <a:r>
              <a:rPr lang="en-US" altLang="zh-CN" dirty="0"/>
              <a:t>8</a:t>
            </a:r>
            <a:r>
              <a:rPr lang="zh-CN" altLang="zh-CN" dirty="0"/>
              <a:t>小时后采集的血液标本</a:t>
            </a:r>
          </a:p>
          <a:p>
            <a:pPr lvl="3"/>
            <a:r>
              <a:rPr lang="zh-CN" altLang="zh-CN" dirty="0"/>
              <a:t>主要用于大部分血液生物化学的检查</a:t>
            </a:r>
          </a:p>
          <a:p>
            <a:pPr lvl="2"/>
            <a:r>
              <a:rPr lang="zh-CN" altLang="zh-CN" dirty="0"/>
              <a:t>特定时间采血</a:t>
            </a:r>
          </a:p>
          <a:p>
            <a:pPr lvl="3"/>
            <a:r>
              <a:rPr lang="zh-CN" altLang="zh-CN" dirty="0" smtClean="0"/>
              <a:t>主要用于葡萄糖耐量试验、血药浓度的监测、激素水平测定等</a:t>
            </a:r>
          </a:p>
          <a:p>
            <a:pPr lvl="2"/>
            <a:r>
              <a:rPr lang="zh-CN" altLang="zh-CN" dirty="0" smtClean="0"/>
              <a:t>随时或急诊采血</a:t>
            </a:r>
          </a:p>
          <a:p>
            <a:pPr lvl="3"/>
            <a:r>
              <a:rPr lang="zh-CN" altLang="zh-CN" dirty="0" smtClean="0"/>
              <a:t>无</a:t>
            </a:r>
            <a:r>
              <a:rPr lang="zh-CN" altLang="zh-CN" dirty="0"/>
              <a:t>时间限制或无法规定时间而必须采血</a:t>
            </a:r>
          </a:p>
          <a:p>
            <a:pPr eaLnBrk="1" hangingPunct="1"/>
            <a:endParaRPr lang="zh-CN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二、标本的采集与处理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采血容器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4" descr="20060701093254508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55487"/>
            <a:ext cx="3744416" cy="26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2006092106563950986"/>
          <p:cNvPicPr>
            <a:picLocks noChangeAspect="1" noChangeArrowheads="1"/>
          </p:cNvPicPr>
          <p:nvPr/>
        </p:nvPicPr>
        <p:blipFill rotWithShape="1">
          <a:blip r:embed="rId3" cstate="print"/>
          <a:srcRect l="5451" t="8706" r="5562" b="21428"/>
          <a:stretch/>
        </p:blipFill>
        <p:spPr bwMode="auto">
          <a:xfrm>
            <a:off x="5383084" y="2455487"/>
            <a:ext cx="3486595" cy="2054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085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二、标本的采集与处理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87781"/>
              </p:ext>
            </p:extLst>
          </p:nvPr>
        </p:nvGraphicFramePr>
        <p:xfrm>
          <a:off x="304800" y="1948904"/>
          <a:ext cx="8610600" cy="4216400"/>
        </p:xfrm>
        <a:graphic>
          <a:graphicData uri="http://schemas.openxmlformats.org/drawingml/2006/table">
            <a:tbl>
              <a:tblPr firstRow="1" firstCol="1">
                <a:tableStyleId>{6E25E649-3F16-4E02-A733-19D2CDBF48F0}</a:tableStyleId>
              </a:tblPr>
              <a:tblGrid>
                <a:gridCol w="2540127"/>
                <a:gridCol w="2113041"/>
                <a:gridCol w="3957432"/>
              </a:tblGrid>
              <a:tr h="5270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试管帽颜色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添加试剂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用途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70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紫色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EDTA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血细胞计数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70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黄色（生成血清）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促凝剂</a:t>
                      </a:r>
                      <a:r>
                        <a:rPr lang="en-US" sz="2000" kern="100" dirty="0">
                          <a:effectLst/>
                        </a:rPr>
                        <a:t>/</a:t>
                      </a:r>
                      <a:r>
                        <a:rPr lang="zh-CN" sz="2000" kern="100" dirty="0">
                          <a:effectLst/>
                        </a:rPr>
                        <a:t>分离胶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大多数生物化学和免疫学测定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70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绿色（生成血浆）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肝素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大多数生物化学和免疫学测定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70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蓝色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枸橼酸钠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凝血试验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70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黑色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枸橼酸钠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红细胞沉降率测定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70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红色（生成血清）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促凝剂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大多数生物化学和免疫学测定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70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灰色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氟化钠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血糖、乳酸等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矩形 5"/>
          <p:cNvSpPr>
            <a:spLocks noChangeArrowheads="1"/>
          </p:cNvSpPr>
          <p:nvPr/>
        </p:nvSpPr>
        <p:spPr bwMode="auto">
          <a:xfrm>
            <a:off x="1475656" y="1393612"/>
            <a:ext cx="66479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rgbClr val="0070C0"/>
                </a:solidFill>
                <a:latin typeface="隶书" pitchFamily="49" charset="-122"/>
                <a:ea typeface="隶书" pitchFamily="49" charset="-122"/>
              </a:rPr>
              <a:t>不同真空试管帽颜色所含添加试剂及用途</a:t>
            </a:r>
            <a:endParaRPr lang="zh-CN" altLang="en-US" sz="2800" dirty="0">
              <a:solidFill>
                <a:srgbClr val="0070C0"/>
              </a:solidFill>
              <a:latin typeface="隶书" pitchFamily="49" charset="-122"/>
              <a:ea typeface="隶书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1514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二、标本的采集与处理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尿液标本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种类</a:t>
            </a:r>
            <a:endParaRPr lang="en-US" altLang="zh-CN" dirty="0" smtClean="0"/>
          </a:p>
          <a:p>
            <a:pPr lvl="2">
              <a:lnSpc>
                <a:spcPct val="80000"/>
              </a:lnSpc>
              <a:defRPr/>
            </a:pPr>
            <a:r>
              <a:rPr lang="zh-CN" altLang="en-US" dirty="0"/>
              <a:t>晨尿</a:t>
            </a:r>
          </a:p>
          <a:p>
            <a:pPr lvl="3">
              <a:lnSpc>
                <a:spcPct val="80000"/>
              </a:lnSpc>
              <a:defRPr/>
            </a:pPr>
            <a:r>
              <a:rPr lang="zh-CN" altLang="en-US" dirty="0"/>
              <a:t>清早第一次</a:t>
            </a:r>
            <a:r>
              <a:rPr lang="zh-CN" altLang="en-US" dirty="0" smtClean="0"/>
              <a:t>尿，不</a:t>
            </a:r>
            <a:r>
              <a:rPr lang="zh-CN" altLang="en-US" dirty="0"/>
              <a:t>受饮食，药物及运动的影响</a:t>
            </a:r>
            <a:endParaRPr lang="en-US" altLang="zh-CN" dirty="0"/>
          </a:p>
          <a:p>
            <a:pPr lvl="3">
              <a:lnSpc>
                <a:spcPct val="80000"/>
              </a:lnSpc>
              <a:defRPr/>
            </a:pPr>
            <a:r>
              <a:rPr lang="zh-CN" altLang="en-US" dirty="0"/>
              <a:t>最适合于尿液的一般检查</a:t>
            </a:r>
          </a:p>
          <a:p>
            <a:pPr lvl="2">
              <a:lnSpc>
                <a:spcPct val="80000"/>
              </a:lnSpc>
              <a:defRPr/>
            </a:pPr>
            <a:r>
              <a:rPr lang="zh-CN" altLang="en-US" dirty="0"/>
              <a:t>随机尿</a:t>
            </a:r>
          </a:p>
          <a:p>
            <a:pPr lvl="3">
              <a:lnSpc>
                <a:spcPct val="80000"/>
              </a:lnSpc>
              <a:defRPr/>
            </a:pPr>
            <a:r>
              <a:rPr lang="zh-CN" altLang="en-US" dirty="0"/>
              <a:t>不定时间，随时</a:t>
            </a:r>
            <a:r>
              <a:rPr lang="zh-CN" altLang="en-US" dirty="0" smtClean="0"/>
              <a:t>收集</a:t>
            </a:r>
            <a:endParaRPr lang="zh-CN" altLang="en-US" dirty="0"/>
          </a:p>
          <a:p>
            <a:pPr lvl="2">
              <a:lnSpc>
                <a:spcPct val="80000"/>
              </a:lnSpc>
              <a:defRPr/>
            </a:pPr>
            <a:r>
              <a:rPr lang="zh-CN" altLang="en-US" dirty="0"/>
              <a:t>定时尿</a:t>
            </a:r>
          </a:p>
          <a:p>
            <a:pPr lvl="3">
              <a:lnSpc>
                <a:spcPct val="80000"/>
              </a:lnSpc>
              <a:defRPr/>
            </a:pPr>
            <a:r>
              <a:rPr lang="zh-CN" altLang="zh-CN" dirty="0"/>
              <a:t>主要用于化学成分定量和有形成分、尿量、尿比重的分析和观察</a:t>
            </a:r>
            <a:endParaRPr lang="en-US" altLang="zh-CN" dirty="0"/>
          </a:p>
          <a:p>
            <a:pPr lvl="2">
              <a:lnSpc>
                <a:spcPct val="80000"/>
              </a:lnSpc>
              <a:defRPr/>
            </a:pPr>
            <a:r>
              <a:rPr lang="zh-CN" altLang="en-US" dirty="0"/>
              <a:t>中段尿</a:t>
            </a:r>
          </a:p>
          <a:p>
            <a:pPr lvl="3">
              <a:lnSpc>
                <a:spcPct val="80000"/>
              </a:lnSpc>
              <a:defRPr/>
            </a:pPr>
            <a:r>
              <a:rPr lang="zh-CN" altLang="en-US" dirty="0"/>
              <a:t>用于细菌培养（导尿或耻骨上膀胱穿刺收集）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47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二、标本的采集与处理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采集与保存</a:t>
            </a:r>
            <a:endParaRPr lang="en-US" altLang="zh-CN" dirty="0" smtClean="0"/>
          </a:p>
          <a:p>
            <a:pPr lvl="2" eaLnBrk="1" hangingPunct="1"/>
            <a:r>
              <a:rPr lang="zh-CN" altLang="en-US" dirty="0"/>
              <a:t>容器</a:t>
            </a:r>
          </a:p>
          <a:p>
            <a:pPr lvl="3" eaLnBrk="1" hangingPunct="1"/>
            <a:r>
              <a:rPr lang="zh-CN" altLang="en-US" dirty="0"/>
              <a:t>干燥、干净</a:t>
            </a:r>
          </a:p>
          <a:p>
            <a:pPr lvl="2" eaLnBrk="1" hangingPunct="1"/>
            <a:r>
              <a:rPr lang="zh-CN" altLang="en-US" dirty="0"/>
              <a:t>避免污染</a:t>
            </a:r>
          </a:p>
          <a:p>
            <a:pPr lvl="3" eaLnBrk="1" hangingPunct="1"/>
            <a:r>
              <a:rPr lang="zh-CN" altLang="en-US" dirty="0"/>
              <a:t>粪便、分泌物</a:t>
            </a:r>
          </a:p>
          <a:p>
            <a:pPr lvl="2" eaLnBrk="1" hangingPunct="1"/>
            <a:r>
              <a:rPr lang="zh-CN" altLang="en-US" dirty="0"/>
              <a:t>立即送检</a:t>
            </a:r>
          </a:p>
          <a:p>
            <a:pPr lvl="3" eaLnBrk="1" hangingPunct="1"/>
            <a:r>
              <a:rPr lang="zh-CN" altLang="en-US" dirty="0"/>
              <a:t>夏天</a:t>
            </a:r>
            <a:r>
              <a:rPr lang="en-US" altLang="zh-CN" dirty="0"/>
              <a:t>1</a:t>
            </a:r>
            <a:r>
              <a:rPr lang="zh-CN" altLang="en-US" dirty="0"/>
              <a:t>小时，冬天</a:t>
            </a:r>
            <a:r>
              <a:rPr lang="en-US" altLang="zh-CN" dirty="0"/>
              <a:t>2</a:t>
            </a:r>
            <a:r>
              <a:rPr lang="zh-CN" altLang="en-US" dirty="0"/>
              <a:t>小时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23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二、标本的采集与处理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粪便</a:t>
            </a:r>
            <a:r>
              <a:rPr lang="zh-CN" altLang="en-US" dirty="0" smtClean="0"/>
              <a:t>标本</a:t>
            </a:r>
            <a:endParaRPr lang="en-US" altLang="zh-CN" dirty="0" smtClean="0"/>
          </a:p>
          <a:p>
            <a:pPr lvl="1"/>
            <a:r>
              <a:rPr lang="zh-CN" altLang="zh-CN" dirty="0"/>
              <a:t>标本来源</a:t>
            </a:r>
            <a:r>
              <a:rPr lang="en-US" altLang="zh-CN" dirty="0"/>
              <a:t>  </a:t>
            </a:r>
          </a:p>
          <a:p>
            <a:pPr lvl="2"/>
            <a:r>
              <a:rPr lang="zh-CN" altLang="zh-CN" dirty="0"/>
              <a:t>自然排便法</a:t>
            </a:r>
          </a:p>
          <a:p>
            <a:pPr lvl="1"/>
            <a:r>
              <a:rPr lang="zh-CN" altLang="zh-CN" dirty="0"/>
              <a:t>标本采集部位</a:t>
            </a:r>
            <a:r>
              <a:rPr lang="en-US" altLang="zh-CN" dirty="0"/>
              <a:t>  </a:t>
            </a:r>
          </a:p>
          <a:p>
            <a:pPr lvl="2"/>
            <a:r>
              <a:rPr lang="zh-CN" altLang="zh-CN" dirty="0"/>
              <a:t>选取含有黏液、脓液或血液的部分</a:t>
            </a:r>
          </a:p>
          <a:p>
            <a:pPr lvl="1"/>
            <a:r>
              <a:rPr lang="zh-CN" altLang="zh-CN" dirty="0"/>
              <a:t>标本采集量</a:t>
            </a:r>
            <a:r>
              <a:rPr lang="en-US" altLang="zh-CN" dirty="0"/>
              <a:t>  </a:t>
            </a:r>
          </a:p>
          <a:p>
            <a:pPr lvl="2"/>
            <a:r>
              <a:rPr lang="zh-CN" altLang="zh-CN" dirty="0"/>
              <a:t>（</a:t>
            </a:r>
            <a:r>
              <a:rPr lang="en-US" altLang="zh-CN" dirty="0" smtClean="0"/>
              <a:t>5</a:t>
            </a:r>
            <a:r>
              <a:rPr lang="zh-CN" altLang="zh-CN" dirty="0" smtClean="0"/>
              <a:t>～</a:t>
            </a:r>
            <a:r>
              <a:rPr lang="en-US" altLang="zh-CN" dirty="0"/>
              <a:t>10g</a:t>
            </a:r>
            <a:r>
              <a:rPr lang="zh-CN" altLang="zh-CN" dirty="0"/>
              <a:t>）或半匙量</a:t>
            </a:r>
          </a:p>
          <a:p>
            <a:pPr lvl="1"/>
            <a:r>
              <a:rPr lang="zh-CN" altLang="zh-CN" dirty="0"/>
              <a:t>采集标本的容器</a:t>
            </a:r>
            <a:r>
              <a:rPr lang="en-US" altLang="zh-CN" dirty="0"/>
              <a:t>  </a:t>
            </a:r>
          </a:p>
          <a:p>
            <a:pPr lvl="2"/>
            <a:r>
              <a:rPr lang="zh-CN" altLang="zh-CN" dirty="0"/>
              <a:t>选择清洁干燥的容器</a:t>
            </a:r>
          </a:p>
          <a:p>
            <a:pPr lvl="1"/>
            <a:r>
              <a:rPr lang="zh-CN" altLang="zh-CN" dirty="0"/>
              <a:t>避免污染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81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二、标本的采集与处理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粪便</a:t>
            </a:r>
            <a:r>
              <a:rPr lang="zh-CN" altLang="zh-CN" dirty="0"/>
              <a:t>隐血试验</a:t>
            </a:r>
            <a:r>
              <a:rPr lang="en-US" altLang="zh-CN" dirty="0"/>
              <a:t>  </a:t>
            </a:r>
          </a:p>
          <a:p>
            <a:pPr lvl="2"/>
            <a:r>
              <a:rPr lang="zh-CN" altLang="zh-CN" dirty="0"/>
              <a:t>试验前</a:t>
            </a:r>
            <a:r>
              <a:rPr lang="en-US" altLang="zh-CN" dirty="0"/>
              <a:t>3</a:t>
            </a:r>
            <a:r>
              <a:rPr lang="zh-CN" altLang="zh-CN" dirty="0"/>
              <a:t>天应禁食铁剂、动物血、肝脏、瘦肉及大量绿叶</a:t>
            </a:r>
            <a:r>
              <a:rPr lang="zh-CN" altLang="zh-CN" dirty="0" smtClean="0"/>
              <a:t>蔬菜</a:t>
            </a:r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23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第一</a:t>
            </a:r>
            <a:r>
              <a:rPr lang="zh-CN" altLang="en-US" smtClean="0"/>
              <a:t>节   概述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4294967295"/>
          </p:nvPr>
        </p:nvSpPr>
        <p:spPr>
          <a:xfrm>
            <a:off x="6477000" y="0"/>
            <a:ext cx="26670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实验室检查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运用物理学、化学、生物学等实验技术，对患者的血液、体液、分泌物、排泄物及组织细胞等标本进行检验，获得反映机体功能状态、病理生理变化等资料</a:t>
            </a:r>
          </a:p>
        </p:txBody>
      </p:sp>
      <p:pic>
        <p:nvPicPr>
          <p:cNvPr id="4" name="Picture 4" descr="DSCN0287-1"/>
          <p:cNvPicPr>
            <a:picLocks noChangeAspect="1" noChangeArrowheads="1"/>
          </p:cNvPicPr>
          <p:nvPr/>
        </p:nvPicPr>
        <p:blipFill>
          <a:blip r:embed="rId2" cstate="print"/>
          <a:srcRect l="23453" t="38223" b="10584"/>
          <a:stretch>
            <a:fillRect/>
          </a:stretch>
        </p:blipFill>
        <p:spPr bwMode="auto">
          <a:xfrm>
            <a:off x="5076056" y="3789040"/>
            <a:ext cx="352534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 l="2870" t="16467" r="4297" b="9399"/>
          <a:stretch>
            <a:fillRect/>
          </a:stretch>
        </p:blipFill>
        <p:spPr bwMode="auto">
          <a:xfrm>
            <a:off x="683568" y="4005064"/>
            <a:ext cx="4032448" cy="1675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214422"/>
            <a:ext cx="8928992" cy="5033978"/>
          </a:xfrm>
        </p:spPr>
        <p:txBody>
          <a:bodyPr/>
          <a:lstStyle/>
          <a:p>
            <a:r>
              <a:rPr lang="zh-CN" altLang="en-US" dirty="0" smtClean="0"/>
              <a:t>案例</a:t>
            </a:r>
            <a:endParaRPr lang="en-US" altLang="zh-CN" dirty="0" smtClean="0"/>
          </a:p>
          <a:p>
            <a:pPr>
              <a:buNone/>
            </a:pPr>
            <a:r>
              <a:rPr lang="zh-CN" altLang="en-US" sz="2400" dirty="0" smtClean="0"/>
              <a:t>        </a:t>
            </a:r>
            <a:r>
              <a:rPr lang="zh-CN" altLang="en-US" sz="2400" dirty="0" smtClean="0">
                <a:solidFill>
                  <a:srgbClr val="1D1496"/>
                </a:solidFill>
              </a:rPr>
              <a:t>患者，男，</a:t>
            </a:r>
            <a:r>
              <a:rPr lang="en-US" altLang="zh-CN" sz="2400" dirty="0" smtClean="0">
                <a:solidFill>
                  <a:srgbClr val="1D1496"/>
                </a:solidFill>
              </a:rPr>
              <a:t>44</a:t>
            </a:r>
            <a:r>
              <a:rPr lang="zh-CN" altLang="en-US" sz="2400" dirty="0" smtClean="0">
                <a:solidFill>
                  <a:srgbClr val="1D1496"/>
                </a:solidFill>
              </a:rPr>
              <a:t>岁，</a:t>
            </a:r>
            <a:r>
              <a:rPr lang="en-US" altLang="zh-CN" sz="2400" dirty="0" smtClean="0">
                <a:solidFill>
                  <a:srgbClr val="1D1496"/>
                </a:solidFill>
              </a:rPr>
              <a:t>1</a:t>
            </a:r>
            <a:r>
              <a:rPr lang="zh-CN" altLang="en-US" sz="2400" dirty="0" smtClean="0">
                <a:solidFill>
                  <a:srgbClr val="1D1496"/>
                </a:solidFill>
              </a:rPr>
              <a:t>个月前着凉后出现咳嗽、鼻塞等上感症状，后出现发热，自测体温</a:t>
            </a:r>
            <a:r>
              <a:rPr lang="en-US" altLang="zh-CN" sz="2400" dirty="0" smtClean="0">
                <a:solidFill>
                  <a:srgbClr val="1D1496"/>
                </a:solidFill>
              </a:rPr>
              <a:t>39℃</a:t>
            </a:r>
            <a:r>
              <a:rPr lang="zh-CN" altLang="en-US" sz="2400" dirty="0" smtClean="0">
                <a:solidFill>
                  <a:srgbClr val="1D1496"/>
                </a:solidFill>
              </a:rPr>
              <a:t>，经青霉素等药物治疗后体温下降，后体温再次升高，最高达</a:t>
            </a:r>
            <a:r>
              <a:rPr lang="en-US" altLang="zh-CN" sz="2400" dirty="0">
                <a:solidFill>
                  <a:srgbClr val="1D1496"/>
                </a:solidFill>
              </a:rPr>
              <a:t>40.5℃</a:t>
            </a:r>
            <a:r>
              <a:rPr lang="zh-CN" altLang="en-US" sz="2400" dirty="0">
                <a:solidFill>
                  <a:srgbClr val="1D1496"/>
                </a:solidFill>
              </a:rPr>
              <a:t>，伴乏力、纳差</a:t>
            </a:r>
            <a:r>
              <a:rPr lang="zh-CN" altLang="en-US" sz="2400" dirty="0" smtClean="0">
                <a:solidFill>
                  <a:srgbClr val="1D1496"/>
                </a:solidFill>
              </a:rPr>
              <a:t>。</a:t>
            </a:r>
            <a:endParaRPr lang="en-US" altLang="zh-CN" sz="2400" dirty="0" smtClean="0">
              <a:solidFill>
                <a:srgbClr val="1D1496"/>
              </a:solidFill>
            </a:endParaRPr>
          </a:p>
          <a:p>
            <a:pPr>
              <a:buNone/>
            </a:pPr>
            <a:r>
              <a:rPr lang="zh-CN" altLang="en-US" sz="2400" dirty="0" smtClean="0"/>
              <a:t>   身体评估 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         </a:t>
            </a:r>
            <a:r>
              <a:rPr lang="en-US" altLang="zh-CN" sz="2400" dirty="0" smtClean="0">
                <a:solidFill>
                  <a:srgbClr val="1D1496"/>
                </a:solidFill>
              </a:rPr>
              <a:t>T 39</a:t>
            </a:r>
            <a:r>
              <a:rPr lang="en-US" altLang="zh-CN" sz="2400" dirty="0">
                <a:solidFill>
                  <a:srgbClr val="1D1496"/>
                </a:solidFill>
              </a:rPr>
              <a:t>℃</a:t>
            </a:r>
            <a:r>
              <a:rPr lang="zh-CN" altLang="en-US" sz="2400" dirty="0">
                <a:solidFill>
                  <a:srgbClr val="1D1496"/>
                </a:solidFill>
              </a:rPr>
              <a:t>，</a:t>
            </a:r>
            <a:r>
              <a:rPr lang="en-US" altLang="zh-CN" sz="2400" dirty="0" smtClean="0">
                <a:solidFill>
                  <a:srgbClr val="1D1496"/>
                </a:solidFill>
              </a:rPr>
              <a:t>P 100</a:t>
            </a:r>
            <a:r>
              <a:rPr lang="zh-CN" altLang="en-US" sz="2400" dirty="0" smtClean="0">
                <a:solidFill>
                  <a:srgbClr val="1D1496"/>
                </a:solidFill>
              </a:rPr>
              <a:t>次</a:t>
            </a:r>
            <a:r>
              <a:rPr lang="en-US" altLang="zh-CN" sz="2400" dirty="0" smtClean="0">
                <a:solidFill>
                  <a:srgbClr val="1D1496"/>
                </a:solidFill>
              </a:rPr>
              <a:t>/</a:t>
            </a:r>
            <a:r>
              <a:rPr lang="zh-CN" altLang="en-US" sz="2400" dirty="0" smtClean="0">
                <a:solidFill>
                  <a:srgbClr val="1D1496"/>
                </a:solidFill>
              </a:rPr>
              <a:t>分</a:t>
            </a:r>
            <a:r>
              <a:rPr lang="zh-CN" altLang="en-US" sz="2400" dirty="0">
                <a:solidFill>
                  <a:srgbClr val="1D1496"/>
                </a:solidFill>
              </a:rPr>
              <a:t>，</a:t>
            </a:r>
            <a:r>
              <a:rPr lang="en-US" altLang="zh-CN" sz="2400" dirty="0" smtClean="0">
                <a:solidFill>
                  <a:srgbClr val="1D1496"/>
                </a:solidFill>
              </a:rPr>
              <a:t>R 25</a:t>
            </a:r>
            <a:r>
              <a:rPr lang="zh-CN" altLang="en-US" sz="2400" dirty="0" smtClean="0">
                <a:solidFill>
                  <a:srgbClr val="1D1496"/>
                </a:solidFill>
              </a:rPr>
              <a:t>次</a:t>
            </a:r>
            <a:r>
              <a:rPr lang="en-US" altLang="zh-CN" sz="2400" dirty="0" smtClean="0">
                <a:solidFill>
                  <a:srgbClr val="1D1496"/>
                </a:solidFill>
              </a:rPr>
              <a:t>/</a:t>
            </a:r>
            <a:r>
              <a:rPr lang="zh-CN" altLang="en-US" sz="2400" dirty="0" smtClean="0">
                <a:solidFill>
                  <a:srgbClr val="1D1496"/>
                </a:solidFill>
              </a:rPr>
              <a:t>分</a:t>
            </a:r>
            <a:r>
              <a:rPr lang="zh-CN" altLang="en-US" sz="2400" dirty="0">
                <a:solidFill>
                  <a:srgbClr val="1D1496"/>
                </a:solidFill>
              </a:rPr>
              <a:t>，</a:t>
            </a:r>
            <a:r>
              <a:rPr lang="en-US" altLang="zh-CN" sz="2400" dirty="0" smtClean="0">
                <a:solidFill>
                  <a:srgbClr val="1D1496"/>
                </a:solidFill>
              </a:rPr>
              <a:t>BP 120/75mmHg, </a:t>
            </a:r>
            <a:r>
              <a:rPr lang="zh-CN" altLang="en-US" sz="2400" dirty="0" smtClean="0">
                <a:solidFill>
                  <a:srgbClr val="1D1496"/>
                </a:solidFill>
              </a:rPr>
              <a:t>精神</a:t>
            </a:r>
            <a:r>
              <a:rPr lang="zh-CN" altLang="en-US" sz="2400" dirty="0">
                <a:solidFill>
                  <a:srgbClr val="1D1496"/>
                </a:solidFill>
              </a:rPr>
              <a:t>委靡，中度贫血貌，皮肤巩膜无黄染，无瘀点。全身浅表淋巴结未及，胸骨下端明显压痛。心</a:t>
            </a:r>
            <a:r>
              <a:rPr lang="zh-CN" altLang="en-US" sz="2400" dirty="0" smtClean="0">
                <a:solidFill>
                  <a:srgbClr val="1D1496"/>
                </a:solidFill>
              </a:rPr>
              <a:t>肺（</a:t>
            </a:r>
            <a:r>
              <a:rPr lang="en-US" altLang="zh-CN" sz="2400" dirty="0" smtClean="0">
                <a:solidFill>
                  <a:srgbClr val="1D1496"/>
                </a:solidFill>
              </a:rPr>
              <a:t>-</a:t>
            </a:r>
            <a:r>
              <a:rPr lang="zh-CN" altLang="en-US" sz="2400" dirty="0" smtClean="0">
                <a:solidFill>
                  <a:srgbClr val="1D1496"/>
                </a:solidFill>
              </a:rPr>
              <a:t>），肝</a:t>
            </a:r>
            <a:r>
              <a:rPr lang="zh-CN" altLang="en-US" sz="2400" dirty="0">
                <a:solidFill>
                  <a:srgbClr val="1D1496"/>
                </a:solidFill>
              </a:rPr>
              <a:t>肋下</a:t>
            </a:r>
            <a:r>
              <a:rPr lang="en-US" altLang="zh-CN" sz="2400" dirty="0">
                <a:solidFill>
                  <a:srgbClr val="1D1496"/>
                </a:solidFill>
              </a:rPr>
              <a:t>2cm</a:t>
            </a:r>
            <a:r>
              <a:rPr lang="zh-CN" altLang="en-US" sz="2400" dirty="0">
                <a:solidFill>
                  <a:srgbClr val="1D1496"/>
                </a:solidFill>
              </a:rPr>
              <a:t>，质中；脾肋下</a:t>
            </a:r>
            <a:r>
              <a:rPr lang="en-US" altLang="zh-CN" sz="2400" dirty="0">
                <a:solidFill>
                  <a:srgbClr val="1D1496"/>
                </a:solidFill>
              </a:rPr>
              <a:t>6cm</a:t>
            </a:r>
            <a:r>
              <a:rPr lang="zh-CN" altLang="en-US" sz="2400" dirty="0">
                <a:solidFill>
                  <a:srgbClr val="1D1496"/>
                </a:solidFill>
              </a:rPr>
              <a:t>，质中，有明显</a:t>
            </a:r>
            <a:r>
              <a:rPr lang="zh-CN" altLang="en-US" sz="2400" dirty="0" smtClean="0">
                <a:solidFill>
                  <a:srgbClr val="1D1496"/>
                </a:solidFill>
              </a:rPr>
              <a:t>压痛，余（</a:t>
            </a:r>
            <a:r>
              <a:rPr lang="en-US" altLang="zh-CN" sz="2400" dirty="0" smtClean="0">
                <a:solidFill>
                  <a:srgbClr val="1D1496"/>
                </a:solidFill>
              </a:rPr>
              <a:t>-</a:t>
            </a:r>
            <a:r>
              <a:rPr lang="zh-CN" altLang="en-US" sz="2400" dirty="0" smtClean="0">
                <a:solidFill>
                  <a:srgbClr val="1D1496"/>
                </a:solidFill>
              </a:rPr>
              <a:t>）</a:t>
            </a:r>
            <a:endParaRPr lang="en-US" altLang="zh-CN" sz="2400" dirty="0" smtClean="0">
              <a:solidFill>
                <a:srgbClr val="1D1496"/>
              </a:solidFill>
            </a:endParaRPr>
          </a:p>
          <a:p>
            <a:pPr lvl="1">
              <a:buNone/>
            </a:pPr>
            <a:r>
              <a:rPr lang="zh-CN" altLang="en-US" sz="2400" dirty="0" smtClean="0"/>
              <a:t>问题：</a:t>
            </a:r>
            <a:endParaRPr lang="en-US" altLang="zh-CN" sz="2400" dirty="0" smtClean="0"/>
          </a:p>
          <a:p>
            <a:pPr lvl="1"/>
            <a:r>
              <a:rPr lang="zh-CN" altLang="en-US" sz="2200" dirty="0" smtClean="0">
                <a:solidFill>
                  <a:srgbClr val="1D1496"/>
                </a:solidFill>
              </a:rPr>
              <a:t>为明确患者的健康问题，应进行哪些实验室检查？为什么？</a:t>
            </a:r>
            <a:r>
              <a:rPr lang="zh-CN" altLang="en-US" sz="2200" dirty="0"/>
              <a:t/>
            </a:r>
            <a:br>
              <a:rPr lang="zh-CN" altLang="en-US" sz="2200" dirty="0"/>
            </a:br>
            <a:endParaRPr lang="zh-CN" altLang="en-US" sz="2200" dirty="0"/>
          </a:p>
          <a:p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一、影响实验室检查结果的主要因素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标本采集前因素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饮食</a:t>
            </a:r>
            <a:endParaRPr lang="en-US" altLang="zh-CN" dirty="0" smtClean="0"/>
          </a:p>
          <a:p>
            <a:pPr lvl="2" eaLnBrk="1" hangingPunct="1"/>
            <a:r>
              <a:rPr lang="zh-CN" altLang="zh-CN" dirty="0"/>
              <a:t>食物的成分、进食的时间会使血液中的化学成分发生</a:t>
            </a:r>
            <a:r>
              <a:rPr lang="zh-CN" altLang="zh-CN" dirty="0" smtClean="0"/>
              <a:t>变化</a:t>
            </a:r>
            <a:endParaRPr lang="zh-CN" altLang="en-US" dirty="0"/>
          </a:p>
          <a:p>
            <a:pPr lvl="1" eaLnBrk="1" hangingPunct="1"/>
            <a:r>
              <a:rPr lang="zh-CN" altLang="en-US" dirty="0" smtClean="0"/>
              <a:t>药物</a:t>
            </a:r>
            <a:endParaRPr lang="en-US" altLang="zh-CN" dirty="0" smtClean="0"/>
          </a:p>
          <a:p>
            <a:pPr lvl="2" eaLnBrk="1" hangingPunct="1"/>
            <a:r>
              <a:rPr lang="zh-CN" altLang="en-US" dirty="0" smtClean="0"/>
              <a:t>采集</a:t>
            </a:r>
            <a:r>
              <a:rPr lang="zh-CN" altLang="en-US" dirty="0"/>
              <a:t>前</a:t>
            </a:r>
            <a:r>
              <a:rPr lang="en-US" altLang="zh-CN" dirty="0"/>
              <a:t>1</a:t>
            </a:r>
            <a:r>
              <a:rPr lang="zh-CN" altLang="en-US" dirty="0"/>
              <a:t>日尽可能避免使用任何药物</a:t>
            </a:r>
            <a:endParaRPr lang="en-US" altLang="zh-CN" dirty="0"/>
          </a:p>
          <a:p>
            <a:pPr lvl="1" eaLnBrk="1" hangingPunct="1"/>
            <a:r>
              <a:rPr lang="zh-CN" altLang="en-US" dirty="0" smtClean="0"/>
              <a:t>运动</a:t>
            </a:r>
            <a:endParaRPr lang="en-US" altLang="zh-CN" dirty="0" smtClean="0"/>
          </a:p>
          <a:p>
            <a:pPr lvl="2" eaLnBrk="1" hangingPunct="1"/>
            <a:r>
              <a:rPr lang="zh-CN" altLang="en-US" dirty="0" smtClean="0"/>
              <a:t>避免</a:t>
            </a:r>
            <a:r>
              <a:rPr lang="zh-CN" altLang="en-US" dirty="0"/>
              <a:t>剧烈活动</a:t>
            </a:r>
          </a:p>
          <a:p>
            <a:pPr lvl="1" eaLnBrk="1" hangingPunct="1"/>
            <a:r>
              <a:rPr lang="zh-CN" altLang="en-US" dirty="0" smtClean="0"/>
              <a:t>情绪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一、影响实验室检查结果的主要因素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zh-CN" altLang="en-US" dirty="0" smtClean="0"/>
              <a:t>体位</a:t>
            </a:r>
            <a:endParaRPr lang="en-US" altLang="zh-CN" dirty="0" smtClean="0"/>
          </a:p>
          <a:p>
            <a:pPr lvl="2" eaLnBrk="1" hangingPunct="1"/>
            <a:r>
              <a:rPr lang="zh-CN" altLang="en-US" dirty="0"/>
              <a:t>同</a:t>
            </a:r>
            <a:r>
              <a:rPr lang="zh-CN" altLang="en-US" dirty="0" smtClean="0"/>
              <a:t>一患者最好</a:t>
            </a:r>
            <a:r>
              <a:rPr lang="zh-CN" altLang="en-US" dirty="0"/>
              <a:t>每次在相同体位采集标本</a:t>
            </a:r>
            <a:endParaRPr lang="en-US" altLang="zh-CN" dirty="0"/>
          </a:p>
          <a:p>
            <a:pPr lvl="1"/>
            <a:r>
              <a:rPr lang="zh-CN" altLang="en-US" dirty="0" smtClean="0"/>
              <a:t>检查申请单填写质量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应正确、</a:t>
            </a:r>
            <a:r>
              <a:rPr lang="zh-CN" altLang="zh-CN" dirty="0" smtClean="0"/>
              <a:t>完整</a:t>
            </a:r>
            <a:r>
              <a:rPr lang="zh-CN" altLang="en-US" dirty="0" smtClean="0"/>
              <a:t>地</a:t>
            </a:r>
            <a:r>
              <a:rPr lang="zh-CN" altLang="zh-CN" dirty="0" smtClean="0"/>
              <a:t>填写</a:t>
            </a:r>
            <a:r>
              <a:rPr lang="zh-CN" altLang="zh-CN" dirty="0" smtClean="0"/>
              <a:t>检验申请单</a:t>
            </a:r>
            <a:endParaRPr lang="en-US" altLang="zh-CN" dirty="0" smtClean="0"/>
          </a:p>
          <a:p>
            <a:endParaRPr lang="en-US" altLang="zh-CN" dirty="0"/>
          </a:p>
          <a:p>
            <a:pPr lvl="2"/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52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一、影响实验室检查结果的主要因素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227640" cy="5033978"/>
          </a:xfrm>
        </p:spPr>
        <p:txBody>
          <a:bodyPr/>
          <a:lstStyle/>
          <a:p>
            <a:r>
              <a:rPr lang="zh-CN" altLang="en-US" dirty="0" smtClean="0"/>
              <a:t>标本采集中因素</a:t>
            </a:r>
            <a:endParaRPr lang="en-US" altLang="zh-CN" dirty="0" smtClean="0"/>
          </a:p>
          <a:p>
            <a:pPr lvl="1" eaLnBrk="1" hangingPunct="1"/>
            <a:r>
              <a:rPr lang="zh-CN" altLang="en-US" dirty="0"/>
              <a:t>标本采集</a:t>
            </a:r>
            <a:r>
              <a:rPr lang="zh-CN" altLang="en-US" dirty="0" smtClean="0"/>
              <a:t>错误</a:t>
            </a:r>
            <a:endParaRPr lang="en-US" altLang="zh-CN" dirty="0" smtClean="0"/>
          </a:p>
          <a:p>
            <a:pPr lvl="2" eaLnBrk="1" hangingPunct="1"/>
            <a:r>
              <a:rPr lang="zh-CN" altLang="en-US" dirty="0" smtClean="0"/>
              <a:t>严格</a:t>
            </a:r>
            <a:r>
              <a:rPr lang="zh-CN" altLang="en-US" dirty="0"/>
              <a:t>执行查对</a:t>
            </a:r>
            <a:r>
              <a:rPr lang="zh-CN" altLang="en-US" dirty="0" smtClean="0"/>
              <a:t>制度</a:t>
            </a:r>
            <a:endParaRPr lang="zh-CN" altLang="en-US" dirty="0"/>
          </a:p>
          <a:p>
            <a:pPr lvl="1" eaLnBrk="1" hangingPunct="1"/>
            <a:r>
              <a:rPr lang="zh-CN" altLang="zh-CN" dirty="0"/>
              <a:t>标本采集不合格</a:t>
            </a:r>
            <a:endParaRPr lang="en-US" altLang="zh-CN" dirty="0"/>
          </a:p>
          <a:p>
            <a:pPr lvl="2" eaLnBrk="1" hangingPunct="1"/>
            <a:r>
              <a:rPr lang="zh-CN" altLang="en-US" dirty="0" smtClean="0"/>
              <a:t>止血带压迫时间过长</a:t>
            </a:r>
            <a:endParaRPr lang="en-US" altLang="zh-CN" dirty="0" smtClean="0"/>
          </a:p>
          <a:p>
            <a:pPr lvl="3" eaLnBrk="1" hangingPunct="1"/>
            <a:r>
              <a:rPr lang="zh-CN" altLang="en-US" dirty="0" smtClean="0"/>
              <a:t>止血带</a:t>
            </a:r>
            <a:r>
              <a:rPr lang="zh-CN" altLang="en-US" dirty="0"/>
              <a:t>压迫时间在</a:t>
            </a:r>
            <a:r>
              <a:rPr lang="en-US" altLang="zh-CN" dirty="0"/>
              <a:t>1</a:t>
            </a:r>
            <a:r>
              <a:rPr lang="zh-CN" altLang="en-US" dirty="0"/>
              <a:t>分钟</a:t>
            </a:r>
            <a:r>
              <a:rPr lang="zh-CN" altLang="en-US" dirty="0" smtClean="0"/>
              <a:t>之内</a:t>
            </a:r>
            <a:endParaRPr lang="zh-CN" altLang="en-US" dirty="0"/>
          </a:p>
          <a:p>
            <a:pPr lvl="3" eaLnBrk="1" hangingPunct="1"/>
            <a:r>
              <a:rPr lang="zh-CN" altLang="en-US" dirty="0"/>
              <a:t>采血针头进入静脉以后立即松开</a:t>
            </a:r>
            <a:r>
              <a:rPr lang="zh-CN" altLang="en-US" dirty="0" smtClean="0"/>
              <a:t>止血带</a:t>
            </a:r>
            <a:endParaRPr lang="zh-CN" altLang="en-US" dirty="0"/>
          </a:p>
          <a:p>
            <a:pPr lvl="2" eaLnBrk="1" hangingPunct="1"/>
            <a:r>
              <a:rPr lang="zh-CN" altLang="en-US" dirty="0"/>
              <a:t>标本</a:t>
            </a:r>
            <a:r>
              <a:rPr lang="zh-CN" altLang="en-US" dirty="0" smtClean="0"/>
              <a:t>溶血</a:t>
            </a:r>
            <a:endParaRPr lang="en-US" altLang="zh-CN" dirty="0" smtClean="0"/>
          </a:p>
          <a:p>
            <a:pPr lvl="3" eaLnBrk="1" hangingPunct="1"/>
            <a:r>
              <a:rPr lang="zh-CN" altLang="en-US" dirty="0"/>
              <a:t>上层液体外观呈深或浅的</a:t>
            </a:r>
            <a:r>
              <a:rPr lang="zh-CN" altLang="en-US" dirty="0" smtClean="0"/>
              <a:t>红颜色</a:t>
            </a:r>
            <a:endParaRPr lang="en-US" altLang="zh-CN" dirty="0" smtClean="0"/>
          </a:p>
          <a:p>
            <a:pPr lvl="3" eaLnBrk="1" hangingPunct="1"/>
            <a:r>
              <a:rPr lang="zh-CN" altLang="en-US" dirty="0" smtClean="0"/>
              <a:t>因</a:t>
            </a:r>
            <a:r>
              <a:rPr lang="zh-CN" altLang="zh-CN" dirty="0" smtClean="0"/>
              <a:t>红细胞</a:t>
            </a:r>
            <a:r>
              <a:rPr lang="zh-CN" altLang="zh-CN" dirty="0"/>
              <a:t>膜破坏过多，可严重干扰检查结果</a:t>
            </a:r>
            <a:endParaRPr lang="zh-CN" altLang="en-US" dirty="0"/>
          </a:p>
          <a:p>
            <a:endParaRPr lang="en-US" altLang="zh-CN" dirty="0"/>
          </a:p>
          <a:p>
            <a:pPr lvl="2"/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5" descr="201051494417716"/>
          <p:cNvPicPr>
            <a:picLocks noChangeAspect="1" noChangeArrowheads="1"/>
          </p:cNvPicPr>
          <p:nvPr/>
        </p:nvPicPr>
        <p:blipFill rotWithShape="1">
          <a:blip r:embed="rId2" cstate="print"/>
          <a:srcRect l="37867" r="16973" b="26119"/>
          <a:stretch/>
        </p:blipFill>
        <p:spPr bwMode="auto">
          <a:xfrm>
            <a:off x="7576455" y="1772816"/>
            <a:ext cx="1305759" cy="1424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75336" y="347390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标本溶血</a:t>
            </a:r>
            <a:endParaRPr lang="zh-CN" altLang="en-US" dirty="0">
              <a:solidFill>
                <a:srgbClr val="0000FF"/>
              </a:solidFill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8172400" y="2852936"/>
            <a:ext cx="0" cy="6209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3513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一、影响实验室检查结果的主要因素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/>
            <a:r>
              <a:rPr lang="zh-CN" altLang="zh-CN" dirty="0" smtClean="0"/>
              <a:t>导致</a:t>
            </a:r>
            <a:r>
              <a:rPr lang="zh-CN" altLang="zh-CN" dirty="0"/>
              <a:t>溶血的主要</a:t>
            </a:r>
            <a:r>
              <a:rPr lang="zh-CN" altLang="zh-CN" dirty="0" smtClean="0"/>
              <a:t>原因</a:t>
            </a:r>
            <a:endParaRPr lang="en-US" altLang="zh-CN" dirty="0"/>
          </a:p>
          <a:p>
            <a:pPr lvl="4"/>
            <a:r>
              <a:rPr lang="zh-CN" altLang="zh-CN" dirty="0"/>
              <a:t>采血器或试管不潮湿</a:t>
            </a:r>
            <a:endParaRPr lang="en-US" altLang="zh-CN" dirty="0"/>
          </a:p>
          <a:p>
            <a:pPr lvl="4"/>
            <a:r>
              <a:rPr lang="zh-CN" altLang="zh-CN" dirty="0"/>
              <a:t>采集过程中血流不顺利</a:t>
            </a:r>
            <a:endParaRPr lang="en-US" altLang="zh-CN" dirty="0"/>
          </a:p>
          <a:p>
            <a:pPr lvl="4"/>
            <a:r>
              <a:rPr lang="zh-CN" altLang="zh-CN" dirty="0"/>
              <a:t>标本被强力震荡</a:t>
            </a:r>
            <a:endParaRPr lang="en-US" altLang="zh-CN" dirty="0"/>
          </a:p>
          <a:p>
            <a:pPr lvl="4"/>
            <a:r>
              <a:rPr lang="zh-CN" altLang="zh-CN" dirty="0"/>
              <a:t>空气或添加剂使血液渗透压发生</a:t>
            </a:r>
            <a:r>
              <a:rPr lang="zh-CN" altLang="zh-CN" dirty="0" smtClean="0"/>
              <a:t>改变</a:t>
            </a:r>
            <a:endParaRPr lang="en-US" altLang="zh-CN" dirty="0" smtClean="0"/>
          </a:p>
          <a:p>
            <a:pPr lvl="2"/>
            <a:r>
              <a:rPr lang="zh-CN" altLang="en-US" dirty="0"/>
              <a:t>标本污染</a:t>
            </a:r>
            <a:endParaRPr lang="zh-CN" altLang="en-US" sz="1400" dirty="0"/>
          </a:p>
          <a:p>
            <a:pPr lvl="4"/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174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一、影响实验室检查结果的主要因素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标本采集后</a:t>
            </a:r>
            <a:endParaRPr lang="en-US" altLang="zh-CN" dirty="0"/>
          </a:p>
          <a:p>
            <a:pPr lvl="1"/>
            <a:r>
              <a:rPr lang="zh-CN" altLang="en-US" dirty="0" smtClean="0"/>
              <a:t>标本离体后，随着时间的推移会发生相应的变化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应采取相应的措施，尽快</a:t>
            </a:r>
            <a:r>
              <a:rPr lang="zh-CN" altLang="en-US" dirty="0"/>
              <a:t>进行</a:t>
            </a:r>
            <a:r>
              <a:rPr lang="zh-CN" altLang="en-US" dirty="0" smtClean="0"/>
              <a:t>检测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不同的检查项目对标本的处理要求不同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026440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701</TotalTime>
  <Pages>0</Pages>
  <Words>903</Words>
  <Characters>0</Characters>
  <Application>Microsoft Office PowerPoint</Application>
  <DocSecurity>0</DocSecurity>
  <PresentationFormat>全屏显示(4:3)</PresentationFormat>
  <Lines>0</Lines>
  <Paragraphs>160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课件模板</vt:lpstr>
      <vt:lpstr>第五章   实验室检查 </vt:lpstr>
      <vt:lpstr>第一节   概述</vt:lpstr>
      <vt:lpstr>PowerPoint 演示文稿</vt:lpstr>
      <vt:lpstr>PowerPoint 演示文稿</vt:lpstr>
      <vt:lpstr>一、影响实验室检查结果的主要因素</vt:lpstr>
      <vt:lpstr>一、影响实验室检查结果的主要因素</vt:lpstr>
      <vt:lpstr>一、影响实验室检查结果的主要因素</vt:lpstr>
      <vt:lpstr>一、影响实验室检查结果的主要因素</vt:lpstr>
      <vt:lpstr>一、影响实验室检查结果的主要因素</vt:lpstr>
      <vt:lpstr>二、标本的采集与处理</vt:lpstr>
      <vt:lpstr>二、标本的采集与处理</vt:lpstr>
      <vt:lpstr>二、标本的采集与处理</vt:lpstr>
      <vt:lpstr>二、标本的采集与处理</vt:lpstr>
      <vt:lpstr>二、标本的采集与处理</vt:lpstr>
      <vt:lpstr>二、标本的采集与处理</vt:lpstr>
      <vt:lpstr>二、标本的采集与处理</vt:lpstr>
      <vt:lpstr>二、标本的采集与处理</vt:lpstr>
      <vt:lpstr>二、标本的采集与处理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92</cp:revision>
  <cp:lastPrinted>1899-12-30T00:00:00Z</cp:lastPrinted>
  <dcterms:created xsi:type="dcterms:W3CDTF">2008-12-16T07:41:38Z</dcterms:created>
  <dcterms:modified xsi:type="dcterms:W3CDTF">2015-12-11T02:29:44Z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